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6"/>
  </p:notesMasterIdLst>
  <p:handoutMasterIdLst>
    <p:handoutMasterId r:id="rId7"/>
  </p:handoutMasterIdLst>
  <p:sldIdLst>
    <p:sldId id="296" r:id="rId2"/>
    <p:sldId id="302" r:id="rId3"/>
    <p:sldId id="298" r:id="rId4"/>
    <p:sldId id="303" r:id="rId5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7B1"/>
    <a:srgbClr val="828383"/>
    <a:srgbClr val="005BBB"/>
    <a:srgbClr val="666666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9"/>
    <p:restoredTop sz="95833"/>
  </p:normalViewPr>
  <p:slideViewPr>
    <p:cSldViewPr snapToGrid="0" snapToObjects="1">
      <p:cViewPr>
        <p:scale>
          <a:sx n="112" d="100"/>
          <a:sy n="112" d="100"/>
        </p:scale>
        <p:origin x="376" y="24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handoutMaster" Target="handoutMasters/handout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11/29/17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11/29/17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6046265"/>
            <a:ext cx="4650699" cy="344911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2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699" y="1143001"/>
            <a:ext cx="6718301" cy="28552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473699" y="3998296"/>
            <a:ext cx="3429001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902701" y="3998296"/>
            <a:ext cx="3289300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</a:t>
            </a:r>
            <a:r>
              <a:rPr lang="en-US" smtClean="0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143001"/>
            <a:ext cx="121920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7999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6046265"/>
            <a:ext cx="4650699" cy="344912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66636"/>
            <a:ext cx="4800600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6" y="366636"/>
            <a:ext cx="4800588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96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vitae dolor </a:t>
            </a:r>
            <a:r>
              <a:rPr lang="en-US" dirty="0" err="1" smtClean="0"/>
              <a:t>euismod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mattis</a:t>
            </a:r>
            <a:r>
              <a:rPr lang="en-US" dirty="0" smtClean="0"/>
              <a:t>. In </a:t>
            </a:r>
            <a:r>
              <a:rPr lang="en-US" dirty="0" err="1" smtClean="0"/>
              <a:t>ornare</a:t>
            </a:r>
            <a:r>
              <a:rPr lang="en-US" dirty="0" smtClean="0"/>
              <a:t> convallis </a:t>
            </a:r>
            <a:r>
              <a:rPr lang="en-US" dirty="0" err="1" smtClean="0"/>
              <a:t>velit</a:t>
            </a:r>
            <a:r>
              <a:rPr lang="en-US" dirty="0" smtClean="0"/>
              <a:t> vitae cursus. Integer </a:t>
            </a:r>
            <a:r>
              <a:rPr lang="en-US" dirty="0" err="1" smtClean="0"/>
              <a:t>egestas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mi </a:t>
            </a:r>
            <a:r>
              <a:rPr lang="en-US" dirty="0" err="1" smtClean="0"/>
              <a:t>vehicula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. </a:t>
            </a:r>
            <a:r>
              <a:rPr lang="en-US" dirty="0" err="1" smtClean="0"/>
              <a:t>Pellentesque</a:t>
            </a:r>
            <a:r>
              <a:rPr lang="en-US" dirty="0" smtClean="0"/>
              <a:t> habitant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senectus</a:t>
            </a:r>
            <a:r>
              <a:rPr lang="en-US" dirty="0" smtClean="0"/>
              <a:t> et </a:t>
            </a:r>
            <a:r>
              <a:rPr lang="en-US" dirty="0" err="1" smtClean="0"/>
              <a:t>netus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Quisque</a:t>
            </a:r>
            <a:r>
              <a:rPr lang="en-US" dirty="0" smtClean="0"/>
              <a:t> ac </a:t>
            </a:r>
            <a:r>
              <a:rPr lang="en-US" dirty="0" err="1" smtClean="0"/>
              <a:t>orci</a:t>
            </a:r>
            <a:r>
              <a:rPr lang="en-US" dirty="0" smtClean="0"/>
              <a:t> in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Donec</a:t>
            </a:r>
            <a:r>
              <a:rPr lang="en-US" dirty="0" smtClean="0"/>
              <a:t> vitae </a:t>
            </a:r>
            <a:r>
              <a:rPr lang="en-US" dirty="0" err="1" smtClean="0"/>
              <a:t>justo</a:t>
            </a:r>
            <a:r>
              <a:rPr lang="en-US" dirty="0" smtClean="0"/>
              <a:t> et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ex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ac </a:t>
            </a:r>
            <a:r>
              <a:rPr lang="en-US" dirty="0" err="1" smtClean="0"/>
              <a:t>elit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Duis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</a:t>
            </a:r>
          </a:p>
          <a:p>
            <a:r>
              <a:rPr lang="en-US" dirty="0" smtClean="0"/>
              <a:t>Justo et neque odio facilisis turpis </a:t>
            </a:r>
            <a:r>
              <a:rPr lang="en-US" dirty="0" err="1" smtClean="0"/>
              <a:t>sodales</a:t>
            </a:r>
            <a:r>
              <a:rPr lang="en-US" dirty="0" smtClean="0"/>
              <a:t> placerat.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 baseline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ts val="23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1"/>
            <a:r>
              <a:rPr lang="en-US" dirty="0" smtClean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 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700" y="11430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626100" y="12954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 smtClean="0">
                <a:latin typeface="Arial" charset="0"/>
              </a:rPr>
              <a:t>‘-</a:t>
            </a:r>
            <a:endParaRPr lang="en-US" sz="2400" dirty="0"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0" cy="685799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0255504" y="6240989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66636"/>
            <a:ext cx="4800600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896" r:id="rId2"/>
    <p:sldLayoutId id="2147483894" r:id="rId3"/>
    <p:sldLayoutId id="2147483909" r:id="rId4"/>
    <p:sldLayoutId id="2147483895" r:id="rId5"/>
    <p:sldLayoutId id="2147483897" r:id="rId6"/>
    <p:sldLayoutId id="2147483907" r:id="rId7"/>
    <p:sldLayoutId id="2147483898" r:id="rId8"/>
    <p:sldLayoutId id="2147483900" r:id="rId9"/>
    <p:sldLayoutId id="2147483906" r:id="rId10"/>
    <p:sldLayoutId id="2147483902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kern="1200">
          <a:solidFill>
            <a:schemeClr val="tx2"/>
          </a:solidFill>
          <a:latin typeface="+mj-lt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 smtClean="0"/>
              <a:t>Objective:</a:t>
            </a:r>
          </a:p>
          <a:p>
            <a:r>
              <a:rPr lang="en-US" dirty="0" smtClean="0"/>
              <a:t>To efficiently predict which person will leave the company.</a:t>
            </a:r>
          </a:p>
          <a:p>
            <a:r>
              <a:rPr lang="en-US" dirty="0" smtClean="0"/>
              <a:t>Identifying the predictors impacting the prediction.</a:t>
            </a:r>
            <a:endParaRPr lang="en-US" dirty="0"/>
          </a:p>
          <a:p>
            <a:pPr marL="50800" indent="0">
              <a:buNone/>
            </a:pPr>
            <a:r>
              <a:rPr lang="en-US" dirty="0" smtClean="0"/>
              <a:t>Pre-processing:</a:t>
            </a:r>
          </a:p>
          <a:p>
            <a:r>
              <a:rPr lang="en-US" dirty="0" smtClean="0"/>
              <a:t>Removal of satisfaction level from the predictors.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Classification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9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 smtClean="0"/>
              <a:t>Methods used:</a:t>
            </a:r>
          </a:p>
          <a:p>
            <a:r>
              <a:rPr lang="en-US" dirty="0" smtClean="0"/>
              <a:t>Logistic Regression</a:t>
            </a:r>
          </a:p>
          <a:p>
            <a:r>
              <a:rPr lang="en-US" dirty="0" smtClean="0"/>
              <a:t>Linear Discriminant Analysis</a:t>
            </a:r>
          </a:p>
          <a:p>
            <a:r>
              <a:rPr lang="en-US" dirty="0" smtClean="0"/>
              <a:t>Quadratic Discriminant Analysis</a:t>
            </a:r>
          </a:p>
          <a:p>
            <a:r>
              <a:rPr lang="en-US" dirty="0" smtClean="0"/>
              <a:t>Classification Trees</a:t>
            </a:r>
          </a:p>
          <a:p>
            <a:r>
              <a:rPr lang="en-US" dirty="0" smtClean="0"/>
              <a:t>Random Forest</a:t>
            </a:r>
          </a:p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Classification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9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4268653" cy="716084"/>
          </a:xfrm>
        </p:spPr>
        <p:txBody>
          <a:bodyPr/>
          <a:lstStyle/>
          <a:p>
            <a:r>
              <a:rPr lang="en-US" dirty="0" smtClean="0"/>
              <a:t>Model Performance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299964"/>
              </p:ext>
            </p:extLst>
          </p:nvPr>
        </p:nvGraphicFramePr>
        <p:xfrm>
          <a:off x="569467" y="2510053"/>
          <a:ext cx="4002533" cy="2595880"/>
        </p:xfrm>
        <a:graphic>
          <a:graphicData uri="http://schemas.openxmlformats.org/drawingml/2006/table">
            <a:tbl>
              <a:tblPr firstRow="1" bandRow="1" bandCol="1">
                <a:tableStyleId>{69012ECD-51FC-41F1-AA8D-1B2483CD663E}</a:tableStyleId>
              </a:tblPr>
              <a:tblGrid>
                <a:gridCol w="1922273"/>
                <a:gridCol w="1097280"/>
                <a:gridCol w="982980"/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Model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Training Error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Test Error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Logistic regression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 dirty="0">
                          <a:effectLst/>
                        </a:rPr>
                        <a:t>21.56%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31.07%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LDA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21.69%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31.22%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QDA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19.46%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18.03%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Single Pruned Tree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2.31%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3.20%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Random Forest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1.35%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2.46%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Bagging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0.02%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 dirty="0">
                          <a:effectLst/>
                        </a:rPr>
                        <a:t>1.86%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pic>
        <p:nvPicPr>
          <p:cNvPr id="17" name="Picture Placeholder 16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599" r="599"/>
          <a:stretch>
            <a:fillRect/>
          </a:stretch>
        </p:blipFill>
        <p:spPr>
          <a:xfrm>
            <a:off x="4697729" y="1139826"/>
            <a:ext cx="6592571" cy="571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2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4268653" cy="716084"/>
          </a:xfrm>
        </p:spPr>
        <p:txBody>
          <a:bodyPr/>
          <a:lstStyle/>
          <a:p>
            <a:r>
              <a:rPr lang="en-US" dirty="0" smtClean="0"/>
              <a:t>Predictor Importance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69467" y="2510053"/>
          <a:ext cx="4002533" cy="2595880"/>
        </p:xfrm>
        <a:graphic>
          <a:graphicData uri="http://schemas.openxmlformats.org/drawingml/2006/table">
            <a:tbl>
              <a:tblPr firstRow="1" bandRow="1" bandCol="1">
                <a:tableStyleId>{69012ECD-51FC-41F1-AA8D-1B2483CD663E}</a:tableStyleId>
              </a:tblPr>
              <a:tblGrid>
                <a:gridCol w="1922273"/>
                <a:gridCol w="1097280"/>
                <a:gridCol w="982980"/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Model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Training Error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Test Error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Logistic regression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 dirty="0">
                          <a:effectLst/>
                        </a:rPr>
                        <a:t>21.56%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31.07%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LDA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21.69%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31.22%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QDA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19.46%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18.03%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Single Pruned Tree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2.31%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3.20%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Random Forest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1.35%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2.46%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Bagging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0.02%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 dirty="0">
                          <a:effectLst/>
                        </a:rPr>
                        <a:t>1.86%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pic>
        <p:nvPicPr>
          <p:cNvPr id="5" name="Picture Placeholder 4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599" r="599"/>
          <a:stretch>
            <a:fillRect/>
          </a:stretch>
        </p:blipFill>
        <p:spPr>
          <a:xfrm>
            <a:off x="4838121" y="1040131"/>
            <a:ext cx="6718300" cy="57181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23769" y="1320800"/>
            <a:ext cx="23660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Predictor Importance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5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B Powerpoint Template">
  <a:themeElements>
    <a:clrScheme name="Custom 2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2350</TotalTime>
  <Words>131</Words>
  <Application>Microsoft Macintosh PowerPoint</Application>
  <PresentationFormat>Widescreen</PresentationFormat>
  <Paragraphs>59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Georgia</vt:lpstr>
      <vt:lpstr>Lucida Grande</vt:lpstr>
      <vt:lpstr>LucidaGrande</vt:lpstr>
      <vt:lpstr>Mangal</vt:lpstr>
      <vt:lpstr>UB Powerpoint Template</vt:lpstr>
      <vt:lpstr>Classification </vt:lpstr>
      <vt:lpstr>Classification </vt:lpstr>
      <vt:lpstr>Model Performance</vt:lpstr>
      <vt:lpstr>Predictor Importance</vt:lpstr>
    </vt:vector>
  </TitlesOfParts>
  <Manager/>
  <Company/>
  <LinksUpToDate>false</LinksUpToDate>
  <SharedDoc>false</SharedDoc>
  <HyperlinkBase/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Microsoft Office User</cp:lastModifiedBy>
  <cp:revision>194</cp:revision>
  <cp:lastPrinted>2016-07-18T17:32:49Z</cp:lastPrinted>
  <dcterms:created xsi:type="dcterms:W3CDTF">2016-06-28T14:05:07Z</dcterms:created>
  <dcterms:modified xsi:type="dcterms:W3CDTF">2017-11-30T01:42:27Z</dcterms:modified>
  <cp:category/>
</cp:coreProperties>
</file>